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601200"/>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p15:clr>
            <a:srgbClr val="A4A3A4"/>
          </p15:clr>
        </p15:guide>
        <p15:guide id="2" pos="21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108" y="84"/>
      </p:cViewPr>
      <p:guideLst>
        <p:guide orient="horz" pos="3025"/>
        <p:guide pos="21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982598"/>
            <a:ext cx="5829300" cy="2058036"/>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1" y="5440680"/>
            <a:ext cx="480060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92891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06022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84497"/>
            <a:ext cx="1543050" cy="819213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84497"/>
            <a:ext cx="4514850" cy="819213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75355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75503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169660"/>
            <a:ext cx="5829300" cy="190690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069403"/>
            <a:ext cx="5829300" cy="210026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E009159-36AC-4A8F-905D-9554A8A95DF8}" type="datetimeFigureOut">
              <a:rPr lang="it-IT" smtClean="0"/>
              <a:t>08/04/2019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76056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240285"/>
            <a:ext cx="302895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240285"/>
            <a:ext cx="3028950" cy="63363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7943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149158"/>
            <a:ext cx="3030141"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044825"/>
            <a:ext cx="3030141"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3" y="2149158"/>
            <a:ext cx="3031331"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3" y="3044825"/>
            <a:ext cx="3031331"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E009159-36AC-4A8F-905D-9554A8A95DF8}" type="datetimeFigureOut">
              <a:rPr lang="it-IT" smtClean="0"/>
              <a:t>08/04/2019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69822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E009159-36AC-4A8F-905D-9554A8A95DF8}" type="datetimeFigureOut">
              <a:rPr lang="it-IT" smtClean="0"/>
              <a:t>08/04/2019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234954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E009159-36AC-4A8F-905D-9554A8A95DF8}" type="datetimeFigureOut">
              <a:rPr lang="it-IT" smtClean="0"/>
              <a:t>08/04/2019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407029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4" y="382270"/>
            <a:ext cx="2256235" cy="162687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91" y="382274"/>
            <a:ext cx="3833813" cy="81943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4" y="2009142"/>
            <a:ext cx="2256235" cy="6567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338560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720842"/>
            <a:ext cx="4114800" cy="793434"/>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57886"/>
            <a:ext cx="411480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514277"/>
            <a:ext cx="4114800" cy="11268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009159-36AC-4A8F-905D-9554A8A95DF8}" type="datetimeFigureOut">
              <a:rPr lang="it-IT" smtClean="0"/>
              <a:t>08/04/2019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3A1A24C-BFD7-4420-A666-ACD2621C1D78}" type="slidenum">
              <a:rPr lang="it-IT" smtClean="0"/>
              <a:t>‹N›</a:t>
            </a:fld>
            <a:endParaRPr lang="it-IT"/>
          </a:p>
        </p:txBody>
      </p:sp>
    </p:spTree>
    <p:extLst>
      <p:ext uri="{BB962C8B-B14F-4D97-AF65-F5344CB8AC3E}">
        <p14:creationId xmlns:p14="http://schemas.microsoft.com/office/powerpoint/2010/main" val="18313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84493"/>
            <a:ext cx="6172200" cy="16002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240285"/>
            <a:ext cx="6172200" cy="633634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898894"/>
            <a:ext cx="160020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BE009159-36AC-4A8F-905D-9554A8A95DF8}" type="datetimeFigureOut">
              <a:rPr lang="it-IT" smtClean="0"/>
              <a:t>08/04/2019</a:t>
            </a:fld>
            <a:endParaRPr lang="it-IT"/>
          </a:p>
        </p:txBody>
      </p:sp>
      <p:sp>
        <p:nvSpPr>
          <p:cNvPr id="5" name="Segnaposto piè di pagina 4"/>
          <p:cNvSpPr>
            <a:spLocks noGrp="1"/>
          </p:cNvSpPr>
          <p:nvPr>
            <p:ph type="ftr" sz="quarter" idx="3"/>
          </p:nvPr>
        </p:nvSpPr>
        <p:spPr>
          <a:xfrm>
            <a:off x="2343151" y="8898894"/>
            <a:ext cx="217170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898894"/>
            <a:ext cx="160020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83A1A24C-BFD7-4420-A666-ACD2621C1D78}" type="slidenum">
              <a:rPr lang="it-IT" smtClean="0"/>
              <a:t>‹N›</a:t>
            </a:fld>
            <a:endParaRPr lang="it-IT"/>
          </a:p>
        </p:txBody>
      </p:sp>
    </p:spTree>
    <p:extLst>
      <p:ext uri="{BB962C8B-B14F-4D97-AF65-F5344CB8AC3E}">
        <p14:creationId xmlns:p14="http://schemas.microsoft.com/office/powerpoint/2010/main" val="1439785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descr="indirizzo"/>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40034"/>
            <a:ext cx="685800" cy="747227"/>
          </a:xfrm>
          <a:prstGeom prst="rect">
            <a:avLst/>
          </a:prstGeom>
          <a:noFill/>
          <a:ln>
            <a:noFill/>
          </a:ln>
        </p:spPr>
      </p:pic>
      <p:sp>
        <p:nvSpPr>
          <p:cNvPr id="9" name="CasellaDiTesto 8"/>
          <p:cNvSpPr txBox="1"/>
          <p:nvPr/>
        </p:nvSpPr>
        <p:spPr>
          <a:xfrm>
            <a:off x="457200" y="277043"/>
            <a:ext cx="2996675" cy="984885"/>
          </a:xfrm>
          <a:prstGeom prst="rect">
            <a:avLst/>
          </a:prstGeom>
          <a:noFill/>
        </p:spPr>
        <p:txBody>
          <a:bodyPr wrap="none" rtlCol="0">
            <a:spAutoFit/>
          </a:bodyPr>
          <a:lstStyle/>
          <a:p>
            <a:r>
              <a:rPr lang="it-IT" sz="2200" b="1" i="1" dirty="0">
                <a:solidFill>
                  <a:schemeClr val="tx2"/>
                </a:solidFill>
                <a:latin typeface="Leelawadee" pitchFamily="34" charset="-34"/>
                <a:ea typeface="Tahoma" pitchFamily="34" charset="0"/>
                <a:cs typeface="Leelawadee" pitchFamily="34" charset="-34"/>
              </a:rPr>
              <a:t>Dipartimento di</a:t>
            </a:r>
          </a:p>
          <a:p>
            <a:r>
              <a:rPr lang="it-IT" sz="2200" b="1" i="1" dirty="0">
                <a:solidFill>
                  <a:schemeClr val="tx2"/>
                </a:solidFill>
                <a:latin typeface="Leelawadee" pitchFamily="34" charset="-34"/>
                <a:ea typeface="Tahoma" pitchFamily="34" charset="0"/>
                <a:cs typeface="Leelawadee" pitchFamily="34" charset="-34"/>
              </a:rPr>
              <a:t>Economia e </a:t>
            </a:r>
            <a:r>
              <a:rPr lang="it-IT" sz="2200" b="1" i="1" dirty="0" smtClean="0">
                <a:solidFill>
                  <a:schemeClr val="tx2"/>
                </a:solidFill>
                <a:latin typeface="Leelawadee" pitchFamily="34" charset="-34"/>
                <a:ea typeface="Tahoma" pitchFamily="34" charset="0"/>
                <a:cs typeface="Leelawadee" pitchFamily="34" charset="-34"/>
              </a:rPr>
              <a:t>Impresa</a:t>
            </a:r>
          </a:p>
          <a:p>
            <a:r>
              <a:rPr lang="it-IT" sz="1400" dirty="0" smtClean="0">
                <a:latin typeface="Leelawadee" pitchFamily="34" charset="-34"/>
                <a:ea typeface="Tahoma" pitchFamily="34" charset="0"/>
                <a:cs typeface="Leelawadee" pitchFamily="34" charset="-34"/>
              </a:rPr>
              <a:t>Data Science Group</a:t>
            </a:r>
          </a:p>
        </p:txBody>
      </p:sp>
      <p:sp>
        <p:nvSpPr>
          <p:cNvPr id="10" name="CasellaDiTesto 9"/>
          <p:cNvSpPr txBox="1"/>
          <p:nvPr/>
        </p:nvSpPr>
        <p:spPr>
          <a:xfrm>
            <a:off x="4382148" y="960120"/>
            <a:ext cx="1942455" cy="338554"/>
          </a:xfrm>
          <a:prstGeom prst="rect">
            <a:avLst/>
          </a:prstGeom>
          <a:noFill/>
        </p:spPr>
        <p:txBody>
          <a:bodyPr wrap="none" rtlCol="0">
            <a:spAutoFit/>
          </a:bodyPr>
          <a:lstStyle/>
          <a:p>
            <a:r>
              <a:rPr lang="it-IT" sz="1600" b="1" dirty="0" smtClean="0"/>
              <a:t>Università di Catania</a:t>
            </a:r>
            <a:endParaRPr lang="it-IT" sz="1600" b="1" dirty="0"/>
          </a:p>
        </p:txBody>
      </p:sp>
      <p:graphicFrame>
        <p:nvGraphicFramePr>
          <p:cNvPr id="22" name="Tabella 21"/>
          <p:cNvGraphicFramePr>
            <a:graphicFrameLocks noGrp="1"/>
          </p:cNvGraphicFramePr>
          <p:nvPr>
            <p:extLst>
              <p:ext uri="{D42A27DB-BD31-4B8C-83A1-F6EECF244321}">
                <p14:modId xmlns:p14="http://schemas.microsoft.com/office/powerpoint/2010/main" val="2267428829"/>
              </p:ext>
            </p:extLst>
          </p:nvPr>
        </p:nvGraphicFramePr>
        <p:xfrm>
          <a:off x="381000" y="1298673"/>
          <a:ext cx="6172200" cy="8150128"/>
        </p:xfrm>
        <a:graphic>
          <a:graphicData uri="http://schemas.openxmlformats.org/drawingml/2006/table">
            <a:tbl>
              <a:tblPr firstRow="1" bandRow="1">
                <a:tableStyleId>{5C22544A-7EE6-4342-B048-85BDC9FD1C3A}</a:tableStyleId>
              </a:tblPr>
              <a:tblGrid>
                <a:gridCol w="6172200">
                  <a:extLst>
                    <a:ext uri="{9D8B030D-6E8A-4147-A177-3AD203B41FA5}">
                      <a16:colId xmlns:a16="http://schemas.microsoft.com/office/drawing/2014/main" val="20000"/>
                    </a:ext>
                  </a:extLst>
                </a:gridCol>
              </a:tblGrid>
              <a:tr h="544623">
                <a:tc>
                  <a:txBody>
                    <a:bodyPr/>
                    <a:lstStyle/>
                    <a:p>
                      <a:pPr algn="ctr"/>
                      <a:r>
                        <a:rPr lang="it-IT" sz="2900" b="1" dirty="0" smtClean="0">
                          <a:solidFill>
                            <a:srgbClr val="C00000"/>
                          </a:solidFill>
                        </a:rPr>
                        <a:t>SEMINARIO</a:t>
                      </a:r>
                      <a:endParaRPr lang="it-IT" sz="2900" b="1" dirty="0">
                        <a:solidFill>
                          <a:srgbClr val="C00000"/>
                        </a:solidFill>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90908">
                <a:tc>
                  <a:txBody>
                    <a:bodyPr/>
                    <a:lstStyle/>
                    <a:p>
                      <a:pPr marL="0" algn="ctr" defTabSz="914400" rtl="0" eaLnBrk="1" latinLnBrk="0" hangingPunct="1"/>
                      <a:r>
                        <a:rPr lang="it-IT" sz="3200" b="1" kern="1200" dirty="0" smtClean="0">
                          <a:ln>
                            <a:noFill/>
                          </a:ln>
                          <a:solidFill>
                            <a:schemeClr val="dk1"/>
                          </a:solidFill>
                          <a:latin typeface="+mn-lt"/>
                          <a:ea typeface="+mn-ea"/>
                          <a:cs typeface="+mn-cs"/>
                        </a:rPr>
                        <a:t>Luca Bagnato</a:t>
                      </a:r>
                      <a:endParaRPr lang="it-IT" sz="3200" b="1" kern="1200" dirty="0">
                        <a:ln>
                          <a:noFill/>
                        </a:ln>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526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dirty="0" err="1" smtClean="0"/>
                        <a:t>Dipartimento</a:t>
                      </a:r>
                      <a:r>
                        <a:rPr lang="en-US" sz="1800" i="1" dirty="0" smtClean="0"/>
                        <a:t> di </a:t>
                      </a:r>
                      <a:r>
                        <a:rPr lang="en-US" sz="1800" i="1" dirty="0" err="1" smtClean="0"/>
                        <a:t>Scienze</a:t>
                      </a:r>
                      <a:r>
                        <a:rPr lang="en-US" sz="1800" i="1" baseline="0" dirty="0" smtClean="0"/>
                        <a:t> </a:t>
                      </a:r>
                      <a:r>
                        <a:rPr lang="en-US" sz="1800" i="1" baseline="0" dirty="0" err="1" smtClean="0"/>
                        <a:t>Economiche</a:t>
                      </a:r>
                      <a:r>
                        <a:rPr lang="en-US" sz="1800" i="1" baseline="0" dirty="0" smtClean="0"/>
                        <a:t> e </a:t>
                      </a:r>
                      <a:r>
                        <a:rPr lang="en-US" sz="1800" i="1" baseline="0" dirty="0" err="1" smtClean="0"/>
                        <a:t>Sociali</a:t>
                      </a:r>
                      <a:r>
                        <a:rPr lang="en-US" sz="1800" i="1"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i="1" dirty="0" err="1" smtClean="0"/>
                        <a:t>Università</a:t>
                      </a:r>
                      <a:r>
                        <a:rPr lang="en-US" sz="1800" i="1" dirty="0" smtClean="0"/>
                        <a:t> </a:t>
                      </a:r>
                      <a:r>
                        <a:rPr lang="en-US" sz="1800" i="1" dirty="0" err="1" smtClean="0"/>
                        <a:t>Cattolica</a:t>
                      </a:r>
                      <a:r>
                        <a:rPr lang="en-US" sz="1800" i="1" baseline="0" dirty="0" smtClean="0"/>
                        <a:t> del </a:t>
                      </a:r>
                      <a:r>
                        <a:rPr lang="en-US" sz="1800" i="1" baseline="0" dirty="0" err="1" smtClean="0"/>
                        <a:t>Sacro</a:t>
                      </a:r>
                      <a:r>
                        <a:rPr lang="en-US" sz="1800" i="1" baseline="0" dirty="0" smtClean="0"/>
                        <a:t> </a:t>
                      </a:r>
                      <a:r>
                        <a:rPr lang="en-US" sz="1800" i="1" baseline="0" dirty="0" err="1" smtClean="0"/>
                        <a:t>Cuore</a:t>
                      </a:r>
                      <a:endParaRPr lang="en-US" sz="1800" i="1" kern="1200" dirty="0" smtClean="0">
                        <a:ln>
                          <a:noFill/>
                        </a:ln>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087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i="0" u="none" strike="noStrike" kern="1200" baseline="0" dirty="0" smtClean="0">
                          <a:solidFill>
                            <a:schemeClr val="dk1"/>
                          </a:solidFill>
                          <a:latin typeface="+mn-lt"/>
                          <a:ea typeface="+mn-ea"/>
                          <a:cs typeface="+mn-cs"/>
                        </a:rPr>
                        <a:t>Unconstrained representation of orthogonal matrices with application to</a:t>
                      </a:r>
                    </a:p>
                    <a:p>
                      <a:pPr marL="0" marR="0" indent="0" algn="ctr" defTabSz="914400" rtl="0" eaLnBrk="1" fontAlgn="auto" latinLnBrk="0" hangingPunct="1">
                        <a:lnSpc>
                          <a:spcPct val="100000"/>
                        </a:lnSpc>
                        <a:spcBef>
                          <a:spcPts val="0"/>
                        </a:spcBef>
                        <a:spcAft>
                          <a:spcPts val="0"/>
                        </a:spcAft>
                        <a:buClrTx/>
                        <a:buSzTx/>
                        <a:buFontTx/>
                        <a:buNone/>
                        <a:tabLst/>
                        <a:defRPr/>
                      </a:pPr>
                      <a:r>
                        <a:rPr lang="en-US" sz="2800" b="1" i="0" u="none" strike="noStrike" kern="1200" baseline="0" dirty="0" smtClean="0">
                          <a:solidFill>
                            <a:schemeClr val="dk1"/>
                          </a:solidFill>
                          <a:latin typeface="+mn-lt"/>
                          <a:ea typeface="+mn-ea"/>
                          <a:cs typeface="+mn-cs"/>
                        </a:rPr>
                        <a:t>common principle components</a:t>
                      </a:r>
                      <a:endParaRPr lang="it-IT" sz="2800" b="1" kern="1200" dirty="0" smtClean="0">
                        <a:solidFill>
                          <a:schemeClr val="dk1"/>
                        </a:solidFill>
                        <a:effectLst/>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31443">
                <a:tc>
                  <a:txBody>
                    <a:bodyPr/>
                    <a:lstStyle/>
                    <a:p>
                      <a:pPr algn="just"/>
                      <a:r>
                        <a:rPr lang="it-IT" sz="1500" b="1" kern="1200" dirty="0" err="1" smtClean="0">
                          <a:solidFill>
                            <a:schemeClr val="dk1"/>
                          </a:solidFill>
                          <a:latin typeface="+mn-lt"/>
                          <a:ea typeface="+mn-ea"/>
                          <a:cs typeface="+mn-cs"/>
                        </a:rPr>
                        <a:t>Abstract</a:t>
                      </a:r>
                      <a:r>
                        <a:rPr lang="it-IT" sz="1500" b="1" kern="1200" dirty="0" smtClean="0">
                          <a:solidFill>
                            <a:schemeClr val="dk1"/>
                          </a:solidFill>
                          <a:latin typeface="+mn-lt"/>
                          <a:ea typeface="+mn-ea"/>
                          <a:cs typeface="+mn-cs"/>
                        </a:rPr>
                        <a:t>: </a:t>
                      </a:r>
                      <a:r>
                        <a:rPr lang="en-US" sz="1500" b="0" kern="1200" dirty="0" smtClean="0">
                          <a:solidFill>
                            <a:schemeClr val="dk1"/>
                          </a:solidFill>
                          <a:latin typeface="+mn-lt"/>
                          <a:ea typeface="+mn-ea"/>
                          <a:cs typeface="+mn-cs"/>
                        </a:rPr>
                        <a:t>Many statistical problems involve the estimation of an</a:t>
                      </a:r>
                      <a:r>
                        <a:rPr lang="en-US" sz="1500" b="0" kern="1200" baseline="0" dirty="0" smtClean="0">
                          <a:solidFill>
                            <a:schemeClr val="dk1"/>
                          </a:solidFill>
                          <a:latin typeface="+mn-lt"/>
                          <a:ea typeface="+mn-ea"/>
                          <a:cs typeface="+mn-cs"/>
                        </a:rPr>
                        <a:t> </a:t>
                      </a:r>
                      <a:r>
                        <a:rPr lang="en-US" sz="1500" b="0" kern="1200" dirty="0" smtClean="0">
                          <a:solidFill>
                            <a:schemeClr val="dk1"/>
                          </a:solidFill>
                          <a:latin typeface="+mn-lt"/>
                          <a:ea typeface="+mn-ea"/>
                          <a:cs typeface="+mn-cs"/>
                        </a:rPr>
                        <a:t>orthogonal matrix </a:t>
                      </a:r>
                      <a:r>
                        <a:rPr lang="en-US" sz="1500" b="1" kern="1200" dirty="0" smtClean="0">
                          <a:solidFill>
                            <a:schemeClr val="dk1"/>
                          </a:solidFill>
                          <a:latin typeface="+mn-lt"/>
                          <a:ea typeface="+mn-ea"/>
                          <a:cs typeface="+mn-cs"/>
                        </a:rPr>
                        <a:t>Q</a:t>
                      </a:r>
                      <a:r>
                        <a:rPr lang="en-US" sz="1500" b="0" kern="1200" dirty="0" smtClean="0">
                          <a:solidFill>
                            <a:schemeClr val="dk1"/>
                          </a:solidFill>
                          <a:latin typeface="+mn-lt"/>
                          <a:ea typeface="+mn-ea"/>
                          <a:cs typeface="+mn-cs"/>
                        </a:rPr>
                        <a:t>. Such an estimation is often challenging due to the </a:t>
                      </a:r>
                      <a:r>
                        <a:rPr lang="en-US" sz="1500" b="0" kern="1200" dirty="0" err="1" smtClean="0">
                          <a:solidFill>
                            <a:schemeClr val="dk1"/>
                          </a:solidFill>
                          <a:latin typeface="+mn-lt"/>
                          <a:ea typeface="+mn-ea"/>
                          <a:cs typeface="+mn-cs"/>
                        </a:rPr>
                        <a:t>orthonormality</a:t>
                      </a:r>
                      <a:r>
                        <a:rPr lang="en-US" sz="1500" b="0" kern="1200" dirty="0" smtClean="0">
                          <a:solidFill>
                            <a:schemeClr val="dk1"/>
                          </a:solidFill>
                          <a:latin typeface="+mn-lt"/>
                          <a:ea typeface="+mn-ea"/>
                          <a:cs typeface="+mn-cs"/>
                        </a:rPr>
                        <a:t> constraints on </a:t>
                      </a:r>
                      <a:r>
                        <a:rPr lang="en-US" sz="1500" b="1" kern="1200" dirty="0" smtClean="0">
                          <a:solidFill>
                            <a:schemeClr val="dk1"/>
                          </a:solidFill>
                          <a:latin typeface="+mn-lt"/>
                          <a:ea typeface="+mn-ea"/>
                          <a:cs typeface="+mn-cs"/>
                        </a:rPr>
                        <a:t>Q</a:t>
                      </a:r>
                      <a:r>
                        <a:rPr lang="en-US" sz="1500" b="0" kern="1200" dirty="0" smtClean="0">
                          <a:solidFill>
                            <a:schemeClr val="dk1"/>
                          </a:solidFill>
                          <a:latin typeface="+mn-lt"/>
                          <a:ea typeface="+mn-ea"/>
                          <a:cs typeface="+mn-cs"/>
                        </a:rPr>
                        <a:t>. To cope with this problem, we propose the PLR decomposition for orthogonal matrices. It produces a one-to-one correspondence between </a:t>
                      </a:r>
                      <a:r>
                        <a:rPr lang="en-US" sz="1500" b="1" kern="1200" dirty="0" smtClean="0">
                          <a:solidFill>
                            <a:schemeClr val="dk1"/>
                          </a:solidFill>
                          <a:latin typeface="+mn-lt"/>
                          <a:ea typeface="+mn-ea"/>
                          <a:cs typeface="+mn-cs"/>
                        </a:rPr>
                        <a:t>Q </a:t>
                      </a:r>
                      <a:r>
                        <a:rPr lang="en-US" sz="1500" b="0" kern="1200" dirty="0" smtClean="0">
                          <a:solidFill>
                            <a:schemeClr val="dk1"/>
                          </a:solidFill>
                          <a:latin typeface="+mn-lt"/>
                          <a:ea typeface="+mn-ea"/>
                          <a:cs typeface="+mn-cs"/>
                        </a:rPr>
                        <a:t>and a unit lower triangular matrix </a:t>
                      </a:r>
                      <a:r>
                        <a:rPr lang="en-US" sz="1500" b="1" kern="1200" dirty="0" smtClean="0">
                          <a:solidFill>
                            <a:schemeClr val="dk1"/>
                          </a:solidFill>
                          <a:latin typeface="+mn-lt"/>
                          <a:ea typeface="+mn-ea"/>
                          <a:cs typeface="+mn-cs"/>
                        </a:rPr>
                        <a:t>L </a:t>
                      </a:r>
                      <a:r>
                        <a:rPr lang="en-US" sz="1500" b="0" kern="1200" dirty="0" smtClean="0">
                          <a:solidFill>
                            <a:schemeClr val="dk1"/>
                          </a:solidFill>
                          <a:latin typeface="+mn-lt"/>
                          <a:ea typeface="+mn-ea"/>
                          <a:cs typeface="+mn-cs"/>
                        </a:rPr>
                        <a:t>whose entries below the diagonal are unconstrained real values. Once the decomposition is applied, regardless of the objective function under consideration, we can use any classical unconstrained optimization method to find the minimum (or maximum) of the objective function with respect to </a:t>
                      </a:r>
                      <a:r>
                        <a:rPr lang="en-US" sz="1500" b="1" kern="1200" dirty="0" smtClean="0">
                          <a:solidFill>
                            <a:schemeClr val="dk1"/>
                          </a:solidFill>
                          <a:latin typeface="+mn-lt"/>
                          <a:ea typeface="+mn-ea"/>
                          <a:cs typeface="+mn-cs"/>
                        </a:rPr>
                        <a:t>L</a:t>
                      </a:r>
                      <a:r>
                        <a:rPr lang="en-US" sz="1500" b="0" kern="1200" dirty="0" smtClean="0">
                          <a:solidFill>
                            <a:schemeClr val="dk1"/>
                          </a:solidFill>
                          <a:latin typeface="+mn-lt"/>
                          <a:ea typeface="+mn-ea"/>
                          <a:cs typeface="+mn-cs"/>
                        </a:rPr>
                        <a:t>. For illustrative purposes, we apply the PLR decomposition in common principle components analysis (CPCA) for the maximum likelihood estimation of the common orthogonal matrix when a multivariate leptokurtic-normal distribution is assumed in each group. Compared to the commonly used normal distribution, the leptokurtic-normal has an additional parameter governing the excess kurtosis; this makes the estimation of </a:t>
                      </a:r>
                      <a:r>
                        <a:rPr lang="en-US" sz="1500" b="1" kern="1200" dirty="0" smtClean="0">
                          <a:solidFill>
                            <a:schemeClr val="dk1"/>
                          </a:solidFill>
                          <a:latin typeface="+mn-lt"/>
                          <a:ea typeface="+mn-ea"/>
                          <a:cs typeface="+mn-cs"/>
                        </a:rPr>
                        <a:t>Q</a:t>
                      </a:r>
                      <a:r>
                        <a:rPr lang="en-US" sz="1500" b="0" kern="1200" dirty="0" smtClean="0">
                          <a:solidFill>
                            <a:schemeClr val="dk1"/>
                          </a:solidFill>
                          <a:latin typeface="+mn-lt"/>
                          <a:ea typeface="+mn-ea"/>
                          <a:cs typeface="+mn-cs"/>
                        </a:rPr>
                        <a:t> in CPCA more robust against mild outliers. The usefulness of the PLR decomposition in leptokurtic-normal CPCA is illustrated by two biometric data analyses.</a:t>
                      </a:r>
                      <a:endParaRPr lang="it-IT" sz="1500" b="0" kern="1200" dirty="0" smtClean="0">
                        <a:solidFill>
                          <a:schemeClr val="dk1"/>
                        </a:solidFill>
                        <a:latin typeface="+mn-lt"/>
                        <a:ea typeface="+mn-ea"/>
                        <a:cs typeface="+mn-cs"/>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1765">
                <a:tc>
                  <a:txBody>
                    <a:bodyPr/>
                    <a:lstStyle/>
                    <a:p>
                      <a:pPr algn="ctr"/>
                      <a:r>
                        <a:rPr lang="it-IT" sz="1700" b="1" dirty="0" smtClean="0">
                          <a:solidFill>
                            <a:srgbClr val="C00000"/>
                          </a:solidFill>
                        </a:rPr>
                        <a:t>Venerdì</a:t>
                      </a:r>
                      <a:r>
                        <a:rPr lang="it-IT" sz="1700" b="1" baseline="0" dirty="0" smtClean="0">
                          <a:solidFill>
                            <a:srgbClr val="C00000"/>
                          </a:solidFill>
                        </a:rPr>
                        <a:t> 15 Aprile </a:t>
                      </a:r>
                      <a:r>
                        <a:rPr lang="it-IT" sz="1700" b="1" dirty="0" smtClean="0">
                          <a:solidFill>
                            <a:srgbClr val="C00000"/>
                          </a:solidFill>
                        </a:rPr>
                        <a:t>2019, </a:t>
                      </a:r>
                      <a:r>
                        <a:rPr lang="it-IT" sz="1700" b="1" smtClean="0">
                          <a:solidFill>
                            <a:srgbClr val="C00000"/>
                          </a:solidFill>
                        </a:rPr>
                        <a:t>ore </a:t>
                      </a:r>
                      <a:r>
                        <a:rPr lang="it-IT" sz="1700" b="1" smtClean="0">
                          <a:solidFill>
                            <a:srgbClr val="C00000"/>
                          </a:solidFill>
                        </a:rPr>
                        <a:t>11.00  </a:t>
                      </a:r>
                      <a:endParaRPr lang="it-IT" sz="1700" b="1" dirty="0" smtClean="0">
                        <a:solidFill>
                          <a:srgbClr val="C00000"/>
                        </a:solidFill>
                      </a:endParaRPr>
                    </a:p>
                    <a:p>
                      <a:pPr algn="ctr"/>
                      <a:r>
                        <a:rPr lang="it-IT" sz="1700" b="1" dirty="0" smtClean="0">
                          <a:solidFill>
                            <a:srgbClr val="C00000"/>
                          </a:solidFill>
                        </a:rPr>
                        <a:t> Aula 8 - Palazzo delle Scienze, Corso Italia n°55, Catania</a:t>
                      </a:r>
                      <a:endParaRPr lang="it-IT" sz="1700" b="1" dirty="0">
                        <a:solidFill>
                          <a:srgbClr val="C00000"/>
                        </a:solidFill>
                      </a:endParaRPr>
                    </a:p>
                  </a:txBody>
                  <a:tcPr marT="48006" marB="4800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21446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250</Words>
  <Application>Microsoft Office PowerPoint</Application>
  <PresentationFormat>Personalizzato</PresentationFormat>
  <Paragraphs>13</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Leelawadee</vt:lpstr>
      <vt:lpstr>Tahoma</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Ingrax</dc:creator>
  <cp:lastModifiedBy>Antonio Punzo</cp:lastModifiedBy>
  <cp:revision>71</cp:revision>
  <cp:lastPrinted>2016-04-15T08:56:17Z</cp:lastPrinted>
  <dcterms:created xsi:type="dcterms:W3CDTF">2012-12-04T12:14:42Z</dcterms:created>
  <dcterms:modified xsi:type="dcterms:W3CDTF">2019-04-08T12:00:40Z</dcterms:modified>
</cp:coreProperties>
</file>