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601200"/>
  <p:notesSz cx="7099300" cy="1023461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5">
          <p15:clr>
            <a:srgbClr val="A4A3A4"/>
          </p15:clr>
        </p15:guide>
        <p15:guide id="2" pos="216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3108" y="84"/>
      </p:cViewPr>
      <p:guideLst>
        <p:guide orient="horz" pos="3025"/>
        <p:guide pos="2161"/>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514350" y="2982598"/>
            <a:ext cx="5829300" cy="2058036"/>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028701" y="5440680"/>
            <a:ext cx="4800600" cy="245364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BE009159-36AC-4A8F-905D-9554A8A95DF8}" type="datetimeFigureOut">
              <a:rPr lang="it-IT" smtClean="0"/>
              <a:t>08/04/2019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3A1A24C-BFD7-4420-A666-ACD2621C1D78}" type="slidenum">
              <a:rPr lang="it-IT" smtClean="0"/>
              <a:t>‹N›</a:t>
            </a:fld>
            <a:endParaRPr lang="it-IT"/>
          </a:p>
        </p:txBody>
      </p:sp>
    </p:spTree>
    <p:extLst>
      <p:ext uri="{BB962C8B-B14F-4D97-AF65-F5344CB8AC3E}">
        <p14:creationId xmlns:p14="http://schemas.microsoft.com/office/powerpoint/2010/main" val="3928912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E009159-36AC-4A8F-905D-9554A8A95DF8}" type="datetimeFigureOut">
              <a:rPr lang="it-IT" smtClean="0"/>
              <a:t>08/04/2019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3A1A24C-BFD7-4420-A666-ACD2621C1D78}" type="slidenum">
              <a:rPr lang="it-IT" smtClean="0"/>
              <a:t>‹N›</a:t>
            </a:fld>
            <a:endParaRPr lang="it-IT"/>
          </a:p>
        </p:txBody>
      </p:sp>
    </p:spTree>
    <p:extLst>
      <p:ext uri="{BB962C8B-B14F-4D97-AF65-F5344CB8AC3E}">
        <p14:creationId xmlns:p14="http://schemas.microsoft.com/office/powerpoint/2010/main" val="3060222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4972050" y="384497"/>
            <a:ext cx="1543050" cy="819213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342900" y="384497"/>
            <a:ext cx="4514850" cy="819213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E009159-36AC-4A8F-905D-9554A8A95DF8}" type="datetimeFigureOut">
              <a:rPr lang="it-IT" smtClean="0"/>
              <a:t>08/04/2019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3A1A24C-BFD7-4420-A666-ACD2621C1D78}" type="slidenum">
              <a:rPr lang="it-IT" smtClean="0"/>
              <a:t>‹N›</a:t>
            </a:fld>
            <a:endParaRPr lang="it-IT"/>
          </a:p>
        </p:txBody>
      </p:sp>
    </p:spTree>
    <p:extLst>
      <p:ext uri="{BB962C8B-B14F-4D97-AF65-F5344CB8AC3E}">
        <p14:creationId xmlns:p14="http://schemas.microsoft.com/office/powerpoint/2010/main" val="753557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E009159-36AC-4A8F-905D-9554A8A95DF8}" type="datetimeFigureOut">
              <a:rPr lang="it-IT" smtClean="0"/>
              <a:t>08/04/2019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3A1A24C-BFD7-4420-A666-ACD2621C1D78}" type="slidenum">
              <a:rPr lang="it-IT" smtClean="0"/>
              <a:t>‹N›</a:t>
            </a:fld>
            <a:endParaRPr lang="it-IT"/>
          </a:p>
        </p:txBody>
      </p:sp>
    </p:spTree>
    <p:extLst>
      <p:ext uri="{BB962C8B-B14F-4D97-AF65-F5344CB8AC3E}">
        <p14:creationId xmlns:p14="http://schemas.microsoft.com/office/powerpoint/2010/main" val="755030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541735" y="6169660"/>
            <a:ext cx="5829300" cy="190690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541735" y="4069403"/>
            <a:ext cx="5829300" cy="2100261"/>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BE009159-36AC-4A8F-905D-9554A8A95DF8}" type="datetimeFigureOut">
              <a:rPr lang="it-IT" smtClean="0"/>
              <a:t>08/04/2019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3A1A24C-BFD7-4420-A666-ACD2621C1D78}" type="slidenum">
              <a:rPr lang="it-IT" smtClean="0"/>
              <a:t>‹N›</a:t>
            </a:fld>
            <a:endParaRPr lang="it-IT"/>
          </a:p>
        </p:txBody>
      </p:sp>
    </p:spTree>
    <p:extLst>
      <p:ext uri="{BB962C8B-B14F-4D97-AF65-F5344CB8AC3E}">
        <p14:creationId xmlns:p14="http://schemas.microsoft.com/office/powerpoint/2010/main" val="1760561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342900" y="2240285"/>
            <a:ext cx="3028950" cy="633634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3486150" y="2240285"/>
            <a:ext cx="3028950" cy="633634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BE009159-36AC-4A8F-905D-9554A8A95DF8}" type="datetimeFigureOut">
              <a:rPr lang="it-IT" smtClean="0"/>
              <a:t>08/04/2019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3A1A24C-BFD7-4420-A666-ACD2621C1D78}" type="slidenum">
              <a:rPr lang="it-IT" smtClean="0"/>
              <a:t>‹N›</a:t>
            </a:fld>
            <a:endParaRPr lang="it-IT"/>
          </a:p>
        </p:txBody>
      </p:sp>
    </p:spTree>
    <p:extLst>
      <p:ext uri="{BB962C8B-B14F-4D97-AF65-F5344CB8AC3E}">
        <p14:creationId xmlns:p14="http://schemas.microsoft.com/office/powerpoint/2010/main" val="1794352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342900" y="2149158"/>
            <a:ext cx="3030141" cy="8956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342900" y="3044825"/>
            <a:ext cx="3030141" cy="553180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3483773" y="2149158"/>
            <a:ext cx="3031331" cy="8956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3483773" y="3044825"/>
            <a:ext cx="3031331" cy="553180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BE009159-36AC-4A8F-905D-9554A8A95DF8}" type="datetimeFigureOut">
              <a:rPr lang="it-IT" smtClean="0"/>
              <a:t>08/04/2019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83A1A24C-BFD7-4420-A666-ACD2621C1D78}" type="slidenum">
              <a:rPr lang="it-IT" smtClean="0"/>
              <a:t>‹N›</a:t>
            </a:fld>
            <a:endParaRPr lang="it-IT"/>
          </a:p>
        </p:txBody>
      </p:sp>
    </p:spTree>
    <p:extLst>
      <p:ext uri="{BB962C8B-B14F-4D97-AF65-F5344CB8AC3E}">
        <p14:creationId xmlns:p14="http://schemas.microsoft.com/office/powerpoint/2010/main" val="1698222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BE009159-36AC-4A8F-905D-9554A8A95DF8}" type="datetimeFigureOut">
              <a:rPr lang="it-IT" smtClean="0"/>
              <a:t>08/04/2019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83A1A24C-BFD7-4420-A666-ACD2621C1D78}" type="slidenum">
              <a:rPr lang="it-IT" smtClean="0"/>
              <a:t>‹N›</a:t>
            </a:fld>
            <a:endParaRPr lang="it-IT"/>
          </a:p>
        </p:txBody>
      </p:sp>
    </p:spTree>
    <p:extLst>
      <p:ext uri="{BB962C8B-B14F-4D97-AF65-F5344CB8AC3E}">
        <p14:creationId xmlns:p14="http://schemas.microsoft.com/office/powerpoint/2010/main" val="2349543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BE009159-36AC-4A8F-905D-9554A8A95DF8}" type="datetimeFigureOut">
              <a:rPr lang="it-IT" smtClean="0"/>
              <a:t>08/04/2019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83A1A24C-BFD7-4420-A666-ACD2621C1D78}" type="slidenum">
              <a:rPr lang="it-IT" smtClean="0"/>
              <a:t>‹N›</a:t>
            </a:fld>
            <a:endParaRPr lang="it-IT"/>
          </a:p>
        </p:txBody>
      </p:sp>
    </p:spTree>
    <p:extLst>
      <p:ext uri="{BB962C8B-B14F-4D97-AF65-F5344CB8AC3E}">
        <p14:creationId xmlns:p14="http://schemas.microsoft.com/office/powerpoint/2010/main" val="4070290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342904" y="382270"/>
            <a:ext cx="2256235" cy="162687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2681291" y="382274"/>
            <a:ext cx="3833813" cy="819435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342904" y="2009142"/>
            <a:ext cx="2256235" cy="656749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BE009159-36AC-4A8F-905D-9554A8A95DF8}" type="datetimeFigureOut">
              <a:rPr lang="it-IT" smtClean="0"/>
              <a:t>08/04/2019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3A1A24C-BFD7-4420-A666-ACD2621C1D78}" type="slidenum">
              <a:rPr lang="it-IT" smtClean="0"/>
              <a:t>‹N›</a:t>
            </a:fld>
            <a:endParaRPr lang="it-IT"/>
          </a:p>
        </p:txBody>
      </p:sp>
    </p:spTree>
    <p:extLst>
      <p:ext uri="{BB962C8B-B14F-4D97-AF65-F5344CB8AC3E}">
        <p14:creationId xmlns:p14="http://schemas.microsoft.com/office/powerpoint/2010/main" val="3385605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344216" y="6720842"/>
            <a:ext cx="4114800" cy="793434"/>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344216" y="857886"/>
            <a:ext cx="4114800" cy="576072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344216" y="7514277"/>
            <a:ext cx="4114800" cy="112680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BE009159-36AC-4A8F-905D-9554A8A95DF8}" type="datetimeFigureOut">
              <a:rPr lang="it-IT" smtClean="0"/>
              <a:t>08/04/2019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3A1A24C-BFD7-4420-A666-ACD2621C1D78}" type="slidenum">
              <a:rPr lang="it-IT" smtClean="0"/>
              <a:t>‹N›</a:t>
            </a:fld>
            <a:endParaRPr lang="it-IT"/>
          </a:p>
        </p:txBody>
      </p:sp>
    </p:spTree>
    <p:extLst>
      <p:ext uri="{BB962C8B-B14F-4D97-AF65-F5344CB8AC3E}">
        <p14:creationId xmlns:p14="http://schemas.microsoft.com/office/powerpoint/2010/main" val="183132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342900" y="384493"/>
            <a:ext cx="6172200" cy="16002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342900" y="2240285"/>
            <a:ext cx="6172200" cy="633634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342900" y="8898894"/>
            <a:ext cx="1600200" cy="511175"/>
          </a:xfrm>
          <a:prstGeom prst="rect">
            <a:avLst/>
          </a:prstGeom>
        </p:spPr>
        <p:txBody>
          <a:bodyPr vert="horz" lIns="91440" tIns="45720" rIns="91440" bIns="45720" rtlCol="0" anchor="ctr"/>
          <a:lstStyle>
            <a:lvl1pPr algn="l">
              <a:defRPr sz="1200">
                <a:solidFill>
                  <a:schemeClr val="tx1">
                    <a:tint val="75000"/>
                  </a:schemeClr>
                </a:solidFill>
              </a:defRPr>
            </a:lvl1pPr>
          </a:lstStyle>
          <a:p>
            <a:fld id="{BE009159-36AC-4A8F-905D-9554A8A95DF8}" type="datetimeFigureOut">
              <a:rPr lang="it-IT" smtClean="0"/>
              <a:t>08/04/2019</a:t>
            </a:fld>
            <a:endParaRPr lang="it-IT"/>
          </a:p>
        </p:txBody>
      </p:sp>
      <p:sp>
        <p:nvSpPr>
          <p:cNvPr id="5" name="Segnaposto piè di pagina 4"/>
          <p:cNvSpPr>
            <a:spLocks noGrp="1"/>
          </p:cNvSpPr>
          <p:nvPr>
            <p:ph type="ftr" sz="quarter" idx="3"/>
          </p:nvPr>
        </p:nvSpPr>
        <p:spPr>
          <a:xfrm>
            <a:off x="2343151" y="8898894"/>
            <a:ext cx="2171700" cy="51117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4914900" y="8898894"/>
            <a:ext cx="1600200" cy="511175"/>
          </a:xfrm>
          <a:prstGeom prst="rect">
            <a:avLst/>
          </a:prstGeom>
        </p:spPr>
        <p:txBody>
          <a:bodyPr vert="horz" lIns="91440" tIns="45720" rIns="91440" bIns="45720" rtlCol="0" anchor="ctr"/>
          <a:lstStyle>
            <a:lvl1pPr algn="r">
              <a:defRPr sz="1200">
                <a:solidFill>
                  <a:schemeClr val="tx1">
                    <a:tint val="75000"/>
                  </a:schemeClr>
                </a:solidFill>
              </a:defRPr>
            </a:lvl1pPr>
          </a:lstStyle>
          <a:p>
            <a:fld id="{83A1A24C-BFD7-4420-A666-ACD2621C1D78}" type="slidenum">
              <a:rPr lang="it-IT" smtClean="0"/>
              <a:t>‹N›</a:t>
            </a:fld>
            <a:endParaRPr lang="it-IT"/>
          </a:p>
        </p:txBody>
      </p:sp>
    </p:spTree>
    <p:extLst>
      <p:ext uri="{BB962C8B-B14F-4D97-AF65-F5344CB8AC3E}">
        <p14:creationId xmlns:p14="http://schemas.microsoft.com/office/powerpoint/2010/main" val="14397859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magine 6" descr="indirizzo"/>
          <p:cNvPicPr/>
          <p:nvPr/>
        </p:nvPicPr>
        <p:blipFill>
          <a:blip r:embed="rId2">
            <a:extLst>
              <a:ext uri="{28A0092B-C50C-407E-A947-70E740481C1C}">
                <a14:useLocalDpi xmlns:a14="http://schemas.microsoft.com/office/drawing/2010/main" val="0"/>
              </a:ext>
            </a:extLst>
          </a:blip>
          <a:srcRect/>
          <a:stretch>
            <a:fillRect/>
          </a:stretch>
        </p:blipFill>
        <p:spPr bwMode="auto">
          <a:xfrm>
            <a:off x="5029200" y="240034"/>
            <a:ext cx="685800" cy="747227"/>
          </a:xfrm>
          <a:prstGeom prst="rect">
            <a:avLst/>
          </a:prstGeom>
          <a:noFill/>
          <a:ln>
            <a:noFill/>
          </a:ln>
        </p:spPr>
      </p:pic>
      <p:sp>
        <p:nvSpPr>
          <p:cNvPr id="9" name="CasellaDiTesto 8"/>
          <p:cNvSpPr txBox="1"/>
          <p:nvPr/>
        </p:nvSpPr>
        <p:spPr>
          <a:xfrm>
            <a:off x="457200" y="277043"/>
            <a:ext cx="2996675" cy="984885"/>
          </a:xfrm>
          <a:prstGeom prst="rect">
            <a:avLst/>
          </a:prstGeom>
          <a:noFill/>
        </p:spPr>
        <p:txBody>
          <a:bodyPr wrap="none" rtlCol="0">
            <a:spAutoFit/>
          </a:bodyPr>
          <a:lstStyle/>
          <a:p>
            <a:r>
              <a:rPr lang="it-IT" sz="2200" b="1" i="1" dirty="0">
                <a:solidFill>
                  <a:schemeClr val="tx2"/>
                </a:solidFill>
                <a:latin typeface="Leelawadee" pitchFamily="34" charset="-34"/>
                <a:ea typeface="Tahoma" pitchFamily="34" charset="0"/>
                <a:cs typeface="Leelawadee" pitchFamily="34" charset="-34"/>
              </a:rPr>
              <a:t>Dipartimento di</a:t>
            </a:r>
          </a:p>
          <a:p>
            <a:r>
              <a:rPr lang="it-IT" sz="2200" b="1" i="1" dirty="0">
                <a:solidFill>
                  <a:schemeClr val="tx2"/>
                </a:solidFill>
                <a:latin typeface="Leelawadee" pitchFamily="34" charset="-34"/>
                <a:ea typeface="Tahoma" pitchFamily="34" charset="0"/>
                <a:cs typeface="Leelawadee" pitchFamily="34" charset="-34"/>
              </a:rPr>
              <a:t>Economia e </a:t>
            </a:r>
            <a:r>
              <a:rPr lang="it-IT" sz="2200" b="1" i="1" dirty="0" smtClean="0">
                <a:solidFill>
                  <a:schemeClr val="tx2"/>
                </a:solidFill>
                <a:latin typeface="Leelawadee" pitchFamily="34" charset="-34"/>
                <a:ea typeface="Tahoma" pitchFamily="34" charset="0"/>
                <a:cs typeface="Leelawadee" pitchFamily="34" charset="-34"/>
              </a:rPr>
              <a:t>Impresa</a:t>
            </a:r>
          </a:p>
          <a:p>
            <a:r>
              <a:rPr lang="it-IT" sz="1400" dirty="0" smtClean="0">
                <a:latin typeface="Leelawadee" pitchFamily="34" charset="-34"/>
                <a:ea typeface="Tahoma" pitchFamily="34" charset="0"/>
                <a:cs typeface="Leelawadee" pitchFamily="34" charset="-34"/>
              </a:rPr>
              <a:t>Data Science Group</a:t>
            </a:r>
          </a:p>
        </p:txBody>
      </p:sp>
      <p:sp>
        <p:nvSpPr>
          <p:cNvPr id="10" name="CasellaDiTesto 9"/>
          <p:cNvSpPr txBox="1"/>
          <p:nvPr/>
        </p:nvSpPr>
        <p:spPr>
          <a:xfrm>
            <a:off x="4382148" y="960120"/>
            <a:ext cx="1942455" cy="338554"/>
          </a:xfrm>
          <a:prstGeom prst="rect">
            <a:avLst/>
          </a:prstGeom>
          <a:noFill/>
        </p:spPr>
        <p:txBody>
          <a:bodyPr wrap="none" rtlCol="0">
            <a:spAutoFit/>
          </a:bodyPr>
          <a:lstStyle/>
          <a:p>
            <a:r>
              <a:rPr lang="it-IT" sz="1600" b="1" dirty="0" smtClean="0"/>
              <a:t>Università di Catania</a:t>
            </a:r>
            <a:endParaRPr lang="it-IT" sz="1600" b="1" dirty="0"/>
          </a:p>
        </p:txBody>
      </p:sp>
      <p:graphicFrame>
        <p:nvGraphicFramePr>
          <p:cNvPr id="22" name="Tabella 21"/>
          <p:cNvGraphicFramePr>
            <a:graphicFrameLocks noGrp="1"/>
          </p:cNvGraphicFramePr>
          <p:nvPr>
            <p:extLst>
              <p:ext uri="{D42A27DB-BD31-4B8C-83A1-F6EECF244321}">
                <p14:modId xmlns:p14="http://schemas.microsoft.com/office/powerpoint/2010/main" val="2760597261"/>
              </p:ext>
            </p:extLst>
          </p:nvPr>
        </p:nvGraphicFramePr>
        <p:xfrm>
          <a:off x="381000" y="1523999"/>
          <a:ext cx="6172200" cy="7467033"/>
        </p:xfrm>
        <a:graphic>
          <a:graphicData uri="http://schemas.openxmlformats.org/drawingml/2006/table">
            <a:tbl>
              <a:tblPr firstRow="1" bandRow="1">
                <a:tableStyleId>{5C22544A-7EE6-4342-B048-85BDC9FD1C3A}</a:tableStyleId>
              </a:tblPr>
              <a:tblGrid>
                <a:gridCol w="6172200">
                  <a:extLst>
                    <a:ext uri="{9D8B030D-6E8A-4147-A177-3AD203B41FA5}">
                      <a16:colId xmlns:a16="http://schemas.microsoft.com/office/drawing/2014/main" val="20000"/>
                    </a:ext>
                  </a:extLst>
                </a:gridCol>
              </a:tblGrid>
              <a:tr h="503659">
                <a:tc>
                  <a:txBody>
                    <a:bodyPr/>
                    <a:lstStyle/>
                    <a:p>
                      <a:pPr algn="ctr"/>
                      <a:r>
                        <a:rPr lang="it-IT" sz="2900" b="1" dirty="0" smtClean="0">
                          <a:solidFill>
                            <a:srgbClr val="C00000"/>
                          </a:solidFill>
                        </a:rPr>
                        <a:t>SEMINARIO</a:t>
                      </a:r>
                      <a:endParaRPr lang="it-IT" sz="2900" b="1" dirty="0">
                        <a:solidFill>
                          <a:srgbClr val="C00000"/>
                        </a:solidFill>
                      </a:endParaRPr>
                    </a:p>
                  </a:txBody>
                  <a:tcPr marT="48006" marB="4800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546463">
                <a:tc>
                  <a:txBody>
                    <a:bodyPr/>
                    <a:lstStyle/>
                    <a:p>
                      <a:pPr marL="0" algn="ctr" defTabSz="914400" rtl="0" eaLnBrk="1" latinLnBrk="0" hangingPunct="1"/>
                      <a:r>
                        <a:rPr lang="it-IT" sz="3200" b="1" kern="1200" dirty="0" smtClean="0">
                          <a:ln>
                            <a:noFill/>
                          </a:ln>
                          <a:solidFill>
                            <a:schemeClr val="dk1"/>
                          </a:solidFill>
                          <a:latin typeface="+mn-lt"/>
                          <a:ea typeface="+mn-ea"/>
                          <a:cs typeface="+mn-cs"/>
                        </a:rPr>
                        <a:t>Luca Bagnato</a:t>
                      </a:r>
                      <a:endParaRPr lang="it-IT" sz="3200" b="1" kern="1200" dirty="0">
                        <a:ln>
                          <a:noFill/>
                        </a:ln>
                        <a:solidFill>
                          <a:schemeClr val="dk1"/>
                        </a:solidFill>
                        <a:latin typeface="+mn-lt"/>
                        <a:ea typeface="+mn-ea"/>
                        <a:cs typeface="+mn-cs"/>
                      </a:endParaRPr>
                    </a:p>
                  </a:txBody>
                  <a:tcPr marT="48006" marB="4800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60353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i="1" dirty="0" err="1" smtClean="0"/>
                        <a:t>Dipartimento</a:t>
                      </a:r>
                      <a:r>
                        <a:rPr lang="en-US" sz="1800" i="1" dirty="0" smtClean="0"/>
                        <a:t> di </a:t>
                      </a:r>
                      <a:r>
                        <a:rPr lang="en-US" sz="1800" i="1" dirty="0" err="1" smtClean="0"/>
                        <a:t>Scienze</a:t>
                      </a:r>
                      <a:r>
                        <a:rPr lang="en-US" sz="1800" i="1" baseline="0" dirty="0" smtClean="0"/>
                        <a:t> </a:t>
                      </a:r>
                      <a:r>
                        <a:rPr lang="en-US" sz="1800" i="1" baseline="0" dirty="0" err="1" smtClean="0"/>
                        <a:t>Economiche</a:t>
                      </a:r>
                      <a:r>
                        <a:rPr lang="en-US" sz="1800" i="1" baseline="0" dirty="0" smtClean="0"/>
                        <a:t> e </a:t>
                      </a:r>
                      <a:r>
                        <a:rPr lang="en-US" sz="1800" i="1" baseline="0" dirty="0" err="1" smtClean="0"/>
                        <a:t>Sociali</a:t>
                      </a:r>
                      <a:r>
                        <a:rPr lang="en-US" sz="1800" i="1" dirty="0" smtClean="0"/>
                        <a:t>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800" i="1" dirty="0" err="1" smtClean="0"/>
                        <a:t>Università</a:t>
                      </a:r>
                      <a:r>
                        <a:rPr lang="en-US" sz="1800" i="1" dirty="0" smtClean="0"/>
                        <a:t> </a:t>
                      </a:r>
                      <a:r>
                        <a:rPr lang="en-US" sz="1800" i="1" dirty="0" err="1" smtClean="0"/>
                        <a:t>Cattolica</a:t>
                      </a:r>
                      <a:r>
                        <a:rPr lang="en-US" sz="1800" i="1" baseline="0" dirty="0" smtClean="0"/>
                        <a:t> del </a:t>
                      </a:r>
                      <a:r>
                        <a:rPr lang="en-US" sz="1800" i="1" baseline="0" dirty="0" err="1" smtClean="0"/>
                        <a:t>Sacro</a:t>
                      </a:r>
                      <a:r>
                        <a:rPr lang="en-US" sz="1800" i="1" baseline="0" dirty="0" smtClean="0"/>
                        <a:t> </a:t>
                      </a:r>
                      <a:r>
                        <a:rPr lang="en-US" sz="1800" i="1" baseline="0" dirty="0" err="1" smtClean="0"/>
                        <a:t>Cuore</a:t>
                      </a:r>
                      <a:endParaRPr lang="en-US" sz="1800" i="1" kern="1200" dirty="0" smtClean="0">
                        <a:ln>
                          <a:noFill/>
                        </a:ln>
                        <a:solidFill>
                          <a:schemeClr val="dk1"/>
                        </a:solidFill>
                        <a:latin typeface="+mn-lt"/>
                        <a:ea typeface="+mn-ea"/>
                        <a:cs typeface="+mn-cs"/>
                      </a:endParaRPr>
                    </a:p>
                  </a:txBody>
                  <a:tcPr marT="48006" marB="4800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16879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800" b="1" i="0" u="none" strike="noStrike" kern="1200" baseline="0" dirty="0" smtClean="0">
                        <a:solidFill>
                          <a:schemeClr val="dk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2800" b="1" i="0" u="none" strike="noStrike" kern="1200" baseline="0" dirty="0" smtClean="0">
                          <a:solidFill>
                            <a:schemeClr val="dk1"/>
                          </a:solidFill>
                          <a:latin typeface="+mn-lt"/>
                          <a:ea typeface="+mn-ea"/>
                          <a:cs typeface="+mn-cs"/>
                        </a:rPr>
                        <a:t>A Unified Skew-Normal </a:t>
                      </a:r>
                      <a:r>
                        <a:rPr lang="en-US" sz="2800" b="1" i="0" u="none" strike="noStrike" kern="1200" baseline="0" dirty="0" err="1" smtClean="0">
                          <a:solidFill>
                            <a:schemeClr val="dk1"/>
                          </a:solidFill>
                          <a:latin typeface="+mn-lt"/>
                          <a:ea typeface="+mn-ea"/>
                          <a:cs typeface="+mn-cs"/>
                        </a:rPr>
                        <a:t>Geostatistical</a:t>
                      </a:r>
                      <a:r>
                        <a:rPr lang="en-US" sz="2800" b="1" i="0" u="none" strike="noStrike" kern="1200" baseline="0" dirty="0" smtClean="0">
                          <a:solidFill>
                            <a:schemeClr val="dk1"/>
                          </a:solidFill>
                          <a:latin typeface="+mn-lt"/>
                          <a:ea typeface="+mn-ea"/>
                          <a:cs typeface="+mn-cs"/>
                        </a:rPr>
                        <a:t> Factor Model</a:t>
                      </a:r>
                      <a:endParaRPr lang="it-IT" sz="2800" b="1" kern="1200" dirty="0" smtClean="0">
                        <a:solidFill>
                          <a:schemeClr val="dk1"/>
                        </a:solidFill>
                        <a:effectLst/>
                        <a:latin typeface="+mn-lt"/>
                        <a:ea typeface="+mn-ea"/>
                        <a:cs typeface="+mn-cs"/>
                      </a:endParaRPr>
                    </a:p>
                  </a:txBody>
                  <a:tcPr marT="48006" marB="4800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398645">
                <a:tc>
                  <a:txBody>
                    <a:bodyPr/>
                    <a:lstStyle/>
                    <a:p>
                      <a:pPr algn="just"/>
                      <a:r>
                        <a:rPr lang="it-IT" sz="1500" b="1" kern="1200" dirty="0" err="1" smtClean="0">
                          <a:solidFill>
                            <a:schemeClr val="dk1"/>
                          </a:solidFill>
                          <a:latin typeface="+mn-lt"/>
                          <a:ea typeface="+mn-ea"/>
                          <a:cs typeface="+mn-cs"/>
                        </a:rPr>
                        <a:t>Abstract</a:t>
                      </a:r>
                      <a:r>
                        <a:rPr lang="it-IT" sz="1500" b="1" kern="1200" dirty="0" smtClean="0">
                          <a:solidFill>
                            <a:schemeClr val="dk1"/>
                          </a:solidFill>
                          <a:latin typeface="+mn-lt"/>
                          <a:ea typeface="+mn-ea"/>
                          <a:cs typeface="+mn-cs"/>
                        </a:rPr>
                        <a:t>: </a:t>
                      </a:r>
                      <a:r>
                        <a:rPr lang="en-US" sz="1500" b="0" kern="1200" dirty="0" smtClean="0">
                          <a:solidFill>
                            <a:schemeClr val="dk1"/>
                          </a:solidFill>
                          <a:latin typeface="+mn-lt"/>
                          <a:ea typeface="+mn-ea"/>
                          <a:cs typeface="+mn-cs"/>
                        </a:rPr>
                        <a:t>We present a latent spatial factor model to deal with multivariate </a:t>
                      </a:r>
                      <a:r>
                        <a:rPr lang="en-US" sz="1500" b="0" kern="1200" dirty="0" err="1" smtClean="0">
                          <a:solidFill>
                            <a:schemeClr val="dk1"/>
                          </a:solidFill>
                          <a:latin typeface="+mn-lt"/>
                          <a:ea typeface="+mn-ea"/>
                          <a:cs typeface="+mn-cs"/>
                        </a:rPr>
                        <a:t>geostatistical</a:t>
                      </a:r>
                      <a:r>
                        <a:rPr lang="en-US" sz="1500" b="0" kern="1200" dirty="0" smtClean="0">
                          <a:solidFill>
                            <a:schemeClr val="dk1"/>
                          </a:solidFill>
                          <a:latin typeface="+mn-lt"/>
                          <a:ea typeface="+mn-ea"/>
                          <a:cs typeface="+mn-cs"/>
                        </a:rPr>
                        <a:t> data showing some degree of skewness. For this model, we investigate distributional properties and an estimation procedure based on  the maximum likelihood technique. We also show how the computational burden involved in the non-linear mapping of the latent factors can be substantially diminished by exploiting a linearity property of the predictions. The sampling performances of the inferential procedure are investigated through some thorough simulation studies, and an application to radioactive contamination data is presented to show the applicability of the model. </a:t>
                      </a:r>
                      <a:endParaRPr lang="it-IT" sz="1500" b="0" kern="1200" dirty="0" smtClean="0">
                        <a:solidFill>
                          <a:schemeClr val="dk1"/>
                        </a:solidFill>
                        <a:latin typeface="+mn-lt"/>
                        <a:ea typeface="+mn-ea"/>
                        <a:cs typeface="+mn-cs"/>
                      </a:endParaRPr>
                    </a:p>
                  </a:txBody>
                  <a:tcPr marT="48006" marB="4800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574999">
                <a:tc>
                  <a:txBody>
                    <a:bodyPr/>
                    <a:lstStyle/>
                    <a:p>
                      <a:pPr algn="ctr"/>
                      <a:r>
                        <a:rPr lang="it-IT" sz="1700" b="1" dirty="0" smtClean="0">
                          <a:solidFill>
                            <a:srgbClr val="C00000"/>
                          </a:solidFill>
                        </a:rPr>
                        <a:t>Venerdì</a:t>
                      </a:r>
                      <a:r>
                        <a:rPr lang="it-IT" sz="1700" b="1" baseline="0" dirty="0" smtClean="0">
                          <a:solidFill>
                            <a:srgbClr val="C00000"/>
                          </a:solidFill>
                        </a:rPr>
                        <a:t> 12 Aprile </a:t>
                      </a:r>
                      <a:r>
                        <a:rPr lang="it-IT" sz="1700" b="1" dirty="0" smtClean="0">
                          <a:solidFill>
                            <a:srgbClr val="C00000"/>
                          </a:solidFill>
                        </a:rPr>
                        <a:t>2019, </a:t>
                      </a:r>
                      <a:r>
                        <a:rPr lang="it-IT" sz="1700" b="1" smtClean="0">
                          <a:solidFill>
                            <a:srgbClr val="C00000"/>
                          </a:solidFill>
                        </a:rPr>
                        <a:t>ore </a:t>
                      </a:r>
                      <a:r>
                        <a:rPr lang="it-IT" sz="1700" b="1" smtClean="0">
                          <a:solidFill>
                            <a:srgbClr val="C00000"/>
                          </a:solidFill>
                        </a:rPr>
                        <a:t>17.00  </a:t>
                      </a:r>
                      <a:endParaRPr lang="it-IT" sz="1700" b="1" dirty="0" smtClean="0">
                        <a:solidFill>
                          <a:srgbClr val="C00000"/>
                        </a:solidFill>
                      </a:endParaRPr>
                    </a:p>
                    <a:p>
                      <a:pPr algn="ctr"/>
                      <a:r>
                        <a:rPr lang="it-IT" sz="1700" b="1" dirty="0" smtClean="0">
                          <a:solidFill>
                            <a:srgbClr val="C00000"/>
                          </a:solidFill>
                        </a:rPr>
                        <a:t> Aula 8 - Palazzo delle Scienze, Corso Italia n°55, Catania</a:t>
                      </a:r>
                      <a:endParaRPr lang="it-IT" sz="1700" b="1" dirty="0">
                        <a:solidFill>
                          <a:srgbClr val="C00000"/>
                        </a:solidFill>
                      </a:endParaRPr>
                    </a:p>
                  </a:txBody>
                  <a:tcPr marT="48006" marB="4800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412144623"/>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702</TotalTime>
  <Words>152</Words>
  <Application>Microsoft Office PowerPoint</Application>
  <PresentationFormat>Personalizzato</PresentationFormat>
  <Paragraphs>13</Paragraphs>
  <Slides>1</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vt:i4>
      </vt:variant>
    </vt:vector>
  </HeadingPairs>
  <TitlesOfParts>
    <vt:vector size="6" baseType="lpstr">
      <vt:lpstr>Arial</vt:lpstr>
      <vt:lpstr>Calibri</vt:lpstr>
      <vt:lpstr>Leelawadee</vt:lpstr>
      <vt:lpstr>Tahoma</vt:lpstr>
      <vt:lpstr>Tema di Office</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Ingrax</dc:creator>
  <cp:lastModifiedBy>Antonio Punzo</cp:lastModifiedBy>
  <cp:revision>69</cp:revision>
  <cp:lastPrinted>2016-04-15T08:56:17Z</cp:lastPrinted>
  <dcterms:created xsi:type="dcterms:W3CDTF">2012-12-04T12:14:42Z</dcterms:created>
  <dcterms:modified xsi:type="dcterms:W3CDTF">2019-04-08T11:58:46Z</dcterms:modified>
</cp:coreProperties>
</file>